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3" r:id="rId2"/>
    <p:sldId id="274" r:id="rId3"/>
    <p:sldId id="258" r:id="rId4"/>
    <p:sldId id="259" r:id="rId5"/>
    <p:sldId id="277" r:id="rId6"/>
    <p:sldId id="260" r:id="rId7"/>
    <p:sldId id="261" r:id="rId8"/>
    <p:sldId id="262" r:id="rId9"/>
    <p:sldId id="263" r:id="rId10"/>
    <p:sldId id="264" r:id="rId11"/>
    <p:sldId id="281" r:id="rId12"/>
    <p:sldId id="266" r:id="rId13"/>
    <p:sldId id="267" r:id="rId14"/>
    <p:sldId id="268" r:id="rId15"/>
    <p:sldId id="269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1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EBF6-622E-433E-BF8C-E309B6076DD2}" type="datetimeFigureOut">
              <a:rPr lang="en-US" smtClean="0"/>
              <a:pPr/>
              <a:t>4/25/2019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9FFA-1101-4957-8FD3-9508E04411F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0514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EBF6-622E-433E-BF8C-E309B6076DD2}" type="datetimeFigureOut">
              <a:rPr lang="en-US" smtClean="0"/>
              <a:pPr/>
              <a:t>4/25/2019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9FFA-1101-4957-8FD3-9508E04411F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4470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EBF6-622E-433E-BF8C-E309B6076DD2}" type="datetimeFigureOut">
              <a:rPr lang="en-US" smtClean="0"/>
              <a:pPr/>
              <a:t>4/25/2019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9FFA-1101-4957-8FD3-9508E04411F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458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EBF6-622E-433E-BF8C-E309B6076DD2}" type="datetimeFigureOut">
              <a:rPr lang="en-US" smtClean="0"/>
              <a:pPr/>
              <a:t>4/25/2019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9FFA-1101-4957-8FD3-9508E04411F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4106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EBF6-622E-433E-BF8C-E309B6076DD2}" type="datetimeFigureOut">
              <a:rPr lang="en-US" smtClean="0"/>
              <a:pPr/>
              <a:t>4/25/2019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9FFA-1101-4957-8FD3-9508E04411F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5709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EBF6-622E-433E-BF8C-E309B6076DD2}" type="datetimeFigureOut">
              <a:rPr lang="en-US" smtClean="0"/>
              <a:pPr/>
              <a:t>4/25/2019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9FFA-1101-4957-8FD3-9508E04411F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6723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EBF6-622E-433E-BF8C-E309B6076DD2}" type="datetimeFigureOut">
              <a:rPr lang="en-US" smtClean="0"/>
              <a:pPr/>
              <a:t>4/25/2019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9FFA-1101-4957-8FD3-9508E04411F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27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EBF6-622E-433E-BF8C-E309B6076DD2}" type="datetimeFigureOut">
              <a:rPr lang="en-US" smtClean="0"/>
              <a:pPr/>
              <a:t>4/25/2019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9FFA-1101-4957-8FD3-9508E04411F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2507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EBF6-622E-433E-BF8C-E309B6076DD2}" type="datetimeFigureOut">
              <a:rPr lang="en-US" smtClean="0"/>
              <a:pPr/>
              <a:t>4/25/2019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9FFA-1101-4957-8FD3-9508E04411F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1721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EBF6-622E-433E-BF8C-E309B6076DD2}" type="datetimeFigureOut">
              <a:rPr lang="en-US" smtClean="0"/>
              <a:pPr/>
              <a:t>4/25/2019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9FFA-1101-4957-8FD3-9508E04411F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656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EBF6-622E-433E-BF8C-E309B6076DD2}" type="datetimeFigureOut">
              <a:rPr lang="en-US" smtClean="0"/>
              <a:pPr/>
              <a:t>4/25/2019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9FFA-1101-4957-8FD3-9508E04411F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450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1EBF6-622E-433E-BF8C-E309B6076DD2}" type="datetimeFigureOut">
              <a:rPr lang="en-US" smtClean="0"/>
              <a:pPr/>
              <a:t>4/25/2019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F9FFA-1101-4957-8FD3-9508E04411F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2872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87584" y="1306286"/>
            <a:ext cx="36932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Shonar Bangla" panose="020B0502040204020203" pitchFamily="34" charset="0"/>
                <a:ea typeface="Segoe UI Symbol" panose="020B0502040204020203" pitchFamily="34" charset="0"/>
                <a:cs typeface="Shonar Bangla" panose="020B0502040204020203" pitchFamily="34" charset="0"/>
              </a:rPr>
              <a:t>স্বাগতম</a:t>
            </a:r>
            <a:endParaRPr lang="en-US" sz="9600" dirty="0">
              <a:latin typeface="Shonar Bangla" panose="020B0502040204020203" pitchFamily="34" charset="0"/>
              <a:ea typeface="Segoe UI Symbol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163" y="2749754"/>
            <a:ext cx="4349647" cy="3118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28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5904656" cy="903634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কয়েকটি</a:t>
            </a:r>
            <a:r>
              <a:rPr lang="en-US" sz="48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ভেক্টর</a:t>
            </a:r>
            <a:r>
              <a:rPr lang="en-US" sz="48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রাশিঃ</a:t>
            </a:r>
            <a:endParaRPr lang="en-IN" sz="4800" dirty="0">
              <a:solidFill>
                <a:srgbClr val="0070C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2060848"/>
            <a:ext cx="6535638" cy="595263"/>
          </a:xfrm>
        </p:spPr>
        <p:txBody>
          <a:bodyPr>
            <a:normAutofit lnSpcReduction="10000"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সরন</a:t>
            </a:r>
            <a:r>
              <a:rPr lang="en-US" sz="40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40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বেগ</a:t>
            </a:r>
            <a:r>
              <a:rPr lang="en-US" sz="40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40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ত্বরন</a:t>
            </a:r>
            <a:r>
              <a:rPr lang="en-US" sz="40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40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বল</a:t>
            </a:r>
            <a:r>
              <a:rPr lang="en-US" sz="40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40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তড়ি</a:t>
            </a:r>
            <a:r>
              <a:rPr lang="en-US" sz="40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ৎ </a:t>
            </a:r>
            <a:r>
              <a:rPr lang="en-US" sz="40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তীব্রতা</a:t>
            </a:r>
            <a:endParaRPr lang="en-IN" sz="4000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596473"/>
            <a:ext cx="3528392" cy="20879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052" y="3596473"/>
            <a:ext cx="2952328" cy="1964640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564904"/>
            <a:ext cx="7399734" cy="109931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40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দৈর্ঘ</a:t>
            </a:r>
            <a:r>
              <a:rPr lang="bn-BD" sz="40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্য</a:t>
            </a:r>
            <a:r>
              <a:rPr lang="en-US" sz="40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40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ভর</a:t>
            </a:r>
            <a:r>
              <a:rPr lang="en-US" sz="40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40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দ্রুতি</a:t>
            </a:r>
            <a:r>
              <a:rPr lang="en-US" sz="40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40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কাজ,শক্তি,সময়,তাপমাত্রা</a:t>
            </a:r>
            <a:r>
              <a:rPr lang="bn-BD" sz="4000" dirty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IN" sz="4000" dirty="0">
              <a:solidFill>
                <a:srgbClr val="0070C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268760"/>
            <a:ext cx="5095478" cy="831626"/>
          </a:xfrm>
        </p:spPr>
        <p:txBody>
          <a:bodyPr>
            <a:no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কয়েকটি</a:t>
            </a:r>
            <a:r>
              <a:rPr lang="en-US" sz="60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স্কেলার</a:t>
            </a:r>
            <a:r>
              <a:rPr lang="en-US" sz="60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রাশিঃ</a:t>
            </a:r>
            <a:endParaRPr lang="en-IN" sz="6000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429000"/>
            <a:ext cx="3561357" cy="213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682576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একক</a:t>
            </a:r>
            <a:r>
              <a:rPr lang="en-US" sz="5400" dirty="0" smtClean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কাজঃ</a:t>
            </a:r>
            <a:endParaRPr lang="en-IN" sz="5400" dirty="0">
              <a:solidFill>
                <a:srgbClr val="00B05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6463630" cy="1243335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স্থিতি</a:t>
            </a:r>
            <a:r>
              <a:rPr lang="en-US" sz="4800" dirty="0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ও </a:t>
            </a:r>
            <a:r>
              <a:rPr lang="en-US" sz="4800" dirty="0" err="1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গতি</a:t>
            </a:r>
            <a:r>
              <a:rPr lang="en-US" sz="4800" dirty="0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কাকে</a:t>
            </a:r>
            <a:r>
              <a:rPr lang="en-US" sz="4800" dirty="0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বলে</a:t>
            </a:r>
            <a:r>
              <a:rPr lang="en-US" sz="4800" dirty="0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?</a:t>
            </a:r>
            <a:endParaRPr lang="en-IN" sz="4800" dirty="0">
              <a:solidFill>
                <a:srgbClr val="0070C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5023470" cy="1119658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দলীয়</a:t>
            </a:r>
            <a:r>
              <a:rPr lang="en-US" sz="60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কাজঃ</a:t>
            </a:r>
            <a:endParaRPr lang="en-IN" sz="6000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6535638" cy="811287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বিভিন্ন</a:t>
            </a:r>
            <a:r>
              <a:rPr lang="en-US" sz="36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প্রকার</a:t>
            </a:r>
            <a:r>
              <a:rPr lang="en-US" sz="36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গতির</a:t>
            </a:r>
            <a:r>
              <a:rPr lang="en-US" sz="36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 </a:t>
            </a:r>
            <a:r>
              <a:rPr lang="en-US" sz="36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উদাহরন</a:t>
            </a:r>
            <a:r>
              <a:rPr lang="en-US" sz="36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BD" sz="36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ও ব্যাখ্যা </a:t>
            </a:r>
            <a:r>
              <a:rPr lang="en-US" sz="36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দাও</a:t>
            </a:r>
            <a:r>
              <a:rPr lang="bn-BD" sz="36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।</a:t>
            </a:r>
            <a:endParaRPr lang="en-IN" sz="3600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4663430" cy="831625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ম</a:t>
            </a:r>
            <a:r>
              <a:rPr lang="bn-BD" sz="8000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ূ</a:t>
            </a:r>
            <a:r>
              <a:rPr lang="en-US" sz="8000" dirty="0" err="1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ল্যায়ন</a:t>
            </a:r>
            <a:endParaRPr lang="en-IN" sz="8000" dirty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844824"/>
            <a:ext cx="6679654" cy="20354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n-BD" sz="40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১। </a:t>
            </a:r>
            <a:r>
              <a:rPr lang="en-US" sz="4000" dirty="0" err="1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একটি</a:t>
            </a:r>
            <a:r>
              <a:rPr lang="en-US" sz="40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ভেক্টর</a:t>
            </a:r>
            <a:r>
              <a:rPr lang="en-US" sz="40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রাশির</a:t>
            </a:r>
            <a:r>
              <a:rPr lang="en-US" sz="40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মাত্রা</a:t>
            </a:r>
            <a:r>
              <a:rPr lang="en-US" sz="40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ও </a:t>
            </a:r>
            <a:r>
              <a:rPr lang="en-US" sz="4000" dirty="0" err="1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একক</a:t>
            </a:r>
            <a:r>
              <a:rPr lang="en-US" sz="40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লিখ</a:t>
            </a:r>
            <a:r>
              <a:rPr lang="en-US" sz="40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?</a:t>
            </a:r>
            <a:endParaRPr lang="en-US" sz="4000" baseline="30000" dirty="0" smtClean="0">
              <a:solidFill>
                <a:srgbClr val="00B0F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>
              <a:buNone/>
            </a:pPr>
            <a:r>
              <a:rPr lang="bn-BD" sz="40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২। </a:t>
            </a:r>
            <a:r>
              <a:rPr lang="en-US" sz="4000" dirty="0" err="1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একটি</a:t>
            </a:r>
            <a:r>
              <a:rPr lang="en-US" sz="40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স্কেলার</a:t>
            </a:r>
            <a:r>
              <a:rPr lang="en-US" sz="40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রাশির</a:t>
            </a:r>
            <a:r>
              <a:rPr lang="en-US" sz="40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মাত্রা</a:t>
            </a:r>
            <a:r>
              <a:rPr lang="en-US" sz="40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ও </a:t>
            </a:r>
            <a:r>
              <a:rPr lang="en-US" sz="4000" dirty="0" err="1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একক</a:t>
            </a:r>
            <a:r>
              <a:rPr lang="en-US" sz="40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লিখ</a:t>
            </a:r>
            <a:r>
              <a:rPr lang="en-US" sz="40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?</a:t>
            </a:r>
          </a:p>
          <a:p>
            <a:pPr>
              <a:buNone/>
            </a:pPr>
            <a:endParaRPr lang="en-US" sz="4000" baseline="30000" dirty="0" smtClean="0">
              <a:solidFill>
                <a:srgbClr val="00B0F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>
              <a:buNone/>
            </a:pPr>
            <a:endParaRPr lang="en-IN" sz="4000" baseline="30000" dirty="0">
              <a:solidFill>
                <a:srgbClr val="00B0F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বাড়ীর</a:t>
            </a:r>
            <a:r>
              <a:rPr lang="en-US" sz="5400" dirty="0" smtClean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কাজ</a:t>
            </a:r>
            <a:endParaRPr lang="en-IN" sz="5400" dirty="0">
              <a:solidFill>
                <a:srgbClr val="00B05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476974" cy="4176464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স্থিতিশীল</a:t>
            </a:r>
            <a:r>
              <a:rPr lang="en-US" sz="4000" dirty="0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ও </a:t>
            </a:r>
            <a:r>
              <a:rPr lang="en-US" sz="4000" dirty="0" err="1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গতিশীল</a:t>
            </a:r>
            <a:r>
              <a:rPr lang="en-US" sz="4000" dirty="0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বুঝানোর</a:t>
            </a:r>
            <a:r>
              <a:rPr lang="en-US" sz="4000" dirty="0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একটি</a:t>
            </a:r>
            <a:r>
              <a:rPr lang="en-US" sz="4000" dirty="0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করে</a:t>
            </a:r>
            <a:r>
              <a:rPr lang="en-US" sz="4000" dirty="0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ছবি</a:t>
            </a:r>
            <a:r>
              <a:rPr lang="en-US" sz="4000" dirty="0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এঁকে</a:t>
            </a:r>
            <a:r>
              <a:rPr lang="en-US" sz="4000" dirty="0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আনবে</a:t>
            </a:r>
            <a:r>
              <a:rPr lang="en-US" sz="4000" dirty="0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।</a:t>
            </a:r>
          </a:p>
          <a:p>
            <a:r>
              <a:rPr lang="en-US" sz="4000" dirty="0" err="1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পাঁচটি</a:t>
            </a:r>
            <a:r>
              <a:rPr lang="en-US" sz="4000" dirty="0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করে</a:t>
            </a:r>
            <a:r>
              <a:rPr lang="en-US" sz="4000" dirty="0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ভেক্টর</a:t>
            </a:r>
            <a:r>
              <a:rPr lang="en-US" sz="4000" dirty="0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রাশি</a:t>
            </a:r>
            <a:r>
              <a:rPr lang="en-US" sz="4000" dirty="0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ও </a:t>
            </a:r>
            <a:r>
              <a:rPr lang="en-US" sz="4000" dirty="0" err="1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স্কেলার</a:t>
            </a:r>
            <a:r>
              <a:rPr lang="en-US" sz="4000" dirty="0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রাশির</a:t>
            </a:r>
            <a:r>
              <a:rPr lang="en-US" sz="4000" dirty="0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নামসহ</a:t>
            </a:r>
            <a:r>
              <a:rPr lang="en-US" sz="4000" dirty="0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মাত্রা</a:t>
            </a:r>
            <a:r>
              <a:rPr lang="en-US" sz="4000" dirty="0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ওএকক</a:t>
            </a:r>
            <a:r>
              <a:rPr lang="en-US" sz="4000" dirty="0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লিখে</a:t>
            </a:r>
            <a:r>
              <a:rPr lang="en-US" sz="4000" dirty="0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আনবে</a:t>
            </a:r>
            <a:r>
              <a:rPr lang="en-US" sz="4000" dirty="0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।</a:t>
            </a:r>
            <a:endParaRPr lang="en-IN" sz="4000" dirty="0">
              <a:solidFill>
                <a:srgbClr val="C0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5689" y="183299"/>
            <a:ext cx="46432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latin typeface="Segoe UI Symbol" panose="020B0502040204020203" pitchFamily="34" charset="0"/>
                <a:ea typeface="Segoe UI Symbol" panose="020B0502040204020203" pitchFamily="34" charset="0"/>
                <a:cs typeface="Shonar Bangla" panose="020B0502040204020203" pitchFamily="34" charset="0"/>
              </a:rPr>
              <a:t>ধন্যবাদ</a:t>
            </a:r>
            <a:endParaRPr lang="en-US" sz="13800" dirty="0">
              <a:latin typeface="Segoe UI Symbol" panose="020B0502040204020203" pitchFamily="34" charset="0"/>
              <a:ea typeface="Segoe UI Symbol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785" y="2280536"/>
            <a:ext cx="6115792" cy="4079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562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4308" y="3284984"/>
            <a:ext cx="4093815" cy="2862322"/>
          </a:xfrm>
          <a:prstGeom prst="rect">
            <a:avLst/>
          </a:prstGeom>
          <a:noFill/>
          <a:ln w="130175" cmpd="dbl"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সৈয়দ আলম</a:t>
            </a:r>
            <a:endParaRPr lang="en-US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পীরেরচর উচ্চ বিদ্যালয়</a:t>
            </a:r>
          </a:p>
          <a:p>
            <a:pPr algn="ctr"/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ভাংগা, ফরিদপুর </a:t>
            </a:r>
          </a:p>
          <a:p>
            <a:pPr algn="ctr"/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 : ০১৭১২৯২১৩২৯</a:t>
            </a:r>
            <a:endParaRPr lang="en-US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Email:syedalam.bphss@gmail.com</a:t>
            </a:r>
            <a:endParaRPr lang="bn-BD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107504" y="764704"/>
            <a:ext cx="3224516" cy="1412212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bg1"/>
                </a:solidFill>
                <a:latin typeface="Shonar Bangla" panose="020B0502040204020203" pitchFamily="34" charset="0"/>
                <a:cs typeface="Shonar Bangla" panose="020B0502040204020203" pitchFamily="34" charset="0"/>
                <a:sym typeface="Wingdings"/>
              </a:rPr>
              <a:t>শিক্ষক </a:t>
            </a:r>
            <a:r>
              <a:rPr lang="bn-BD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  <a:sym typeface="Wingdings"/>
              </a:rPr>
              <a:t>পরিচিতি</a:t>
            </a:r>
            <a:endParaRPr lang="en-US" sz="4400" b="1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32656"/>
            <a:ext cx="2510640" cy="260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1904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6103590" cy="1191666"/>
          </a:xfrm>
        </p:spPr>
        <p:txBody>
          <a:bodyPr>
            <a:noAutofit/>
          </a:bodyPr>
          <a:lstStyle/>
          <a:p>
            <a:r>
              <a:rPr lang="en-US" sz="9600" dirty="0" err="1" smtClean="0">
                <a:solidFill>
                  <a:schemeClr val="accent1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পাঠ</a:t>
            </a:r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9600" dirty="0" err="1" smtClean="0">
                <a:solidFill>
                  <a:schemeClr val="accent1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পরিচিতি</a:t>
            </a:r>
            <a:endParaRPr lang="en-IN" sz="9600" dirty="0">
              <a:solidFill>
                <a:schemeClr val="accent1">
                  <a:lumMod val="75000"/>
                </a:schemeClr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নবম</a:t>
            </a:r>
            <a:r>
              <a:rPr lang="en-US" sz="3200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শ্রেণী</a:t>
            </a:r>
            <a:endParaRPr lang="en-US" sz="3200" dirty="0" smtClean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r>
              <a:rPr lang="en-US" sz="3200" dirty="0" err="1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পদার্থ</a:t>
            </a:r>
            <a:r>
              <a:rPr lang="en-US" sz="3200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বিজ্ঞান</a:t>
            </a:r>
            <a:endParaRPr lang="en-US" sz="3200" dirty="0" smtClean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r>
              <a:rPr lang="en-US" sz="3200" dirty="0" err="1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দ্বিতীয়</a:t>
            </a:r>
            <a:r>
              <a:rPr lang="en-US" sz="3200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অধ্যায়</a:t>
            </a:r>
            <a:endParaRPr lang="en-US" sz="3200" dirty="0" smtClean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r>
              <a:rPr lang="en-US" sz="3200" dirty="0" err="1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গতি</a:t>
            </a:r>
            <a:r>
              <a:rPr lang="en-US" sz="3200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</a:p>
          <a:p>
            <a:r>
              <a:rPr lang="en-US" sz="3200" dirty="0" err="1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সময়ঃ</a:t>
            </a:r>
            <a:r>
              <a:rPr lang="en-US" sz="3200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৪০ </a:t>
            </a:r>
            <a:r>
              <a:rPr lang="en-US" sz="3200" dirty="0" err="1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মিনিট</a:t>
            </a:r>
            <a:endParaRPr lang="en-US" sz="3200" dirty="0" smtClean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r>
              <a:rPr lang="en-US" sz="3200" dirty="0" err="1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তারিখঃ</a:t>
            </a:r>
            <a:r>
              <a:rPr lang="en-US" sz="3200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২৪/০৪/২০১৯ ইং </a:t>
            </a:r>
            <a:endParaRPr lang="en-US" sz="3200" dirty="0" smtClean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endParaRPr lang="en-IN" sz="3200" dirty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548680"/>
            <a:ext cx="3312368" cy="792088"/>
          </a:xfrm>
        </p:spPr>
        <p:txBody>
          <a:bodyPr>
            <a:noAutofit/>
          </a:bodyPr>
          <a:lstStyle/>
          <a:p>
            <a:r>
              <a:rPr lang="en-US" sz="8000" u="sng" dirty="0" err="1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শিখ</a:t>
            </a:r>
            <a:r>
              <a:rPr lang="bn-BD" sz="8000" u="sng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ন</a:t>
            </a:r>
            <a:r>
              <a:rPr lang="en-US" sz="8000" u="sng" dirty="0" err="1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ফল</a:t>
            </a:r>
            <a:endParaRPr lang="en-IN" sz="8000" u="sng" dirty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772816"/>
            <a:ext cx="7200800" cy="3096344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স্থিতি</a:t>
            </a:r>
            <a:r>
              <a:rPr lang="en-US" sz="4000" dirty="0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ও </a:t>
            </a:r>
            <a:r>
              <a:rPr lang="en-US" sz="4000" dirty="0" err="1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গতি</a:t>
            </a:r>
            <a:r>
              <a:rPr lang="en-US" sz="4000" dirty="0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ব্যাখ্যা</a:t>
            </a:r>
            <a:r>
              <a:rPr lang="en-US" sz="4000" dirty="0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করতে</a:t>
            </a:r>
            <a:r>
              <a:rPr lang="en-US" sz="4000" dirty="0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পারবে</a:t>
            </a:r>
            <a:r>
              <a:rPr lang="en-US" sz="4000" dirty="0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।</a:t>
            </a:r>
          </a:p>
          <a:p>
            <a:r>
              <a:rPr lang="en-US" sz="4000" dirty="0" err="1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স্কেলার</a:t>
            </a:r>
            <a:r>
              <a:rPr lang="en-US" sz="4000" dirty="0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ও </a:t>
            </a:r>
            <a:r>
              <a:rPr lang="en-US" sz="4000" dirty="0" err="1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ভেক্টর</a:t>
            </a:r>
            <a:r>
              <a:rPr lang="en-US" sz="4000" dirty="0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রাশি</a:t>
            </a:r>
            <a:r>
              <a:rPr lang="en-US" sz="4000" dirty="0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ব্যাখ্যা</a:t>
            </a:r>
            <a:r>
              <a:rPr lang="en-US" sz="4000" dirty="0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করতে</a:t>
            </a:r>
            <a:r>
              <a:rPr lang="en-US" sz="4000" dirty="0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পারবে</a:t>
            </a:r>
            <a:r>
              <a:rPr lang="en-US" sz="4000" dirty="0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।</a:t>
            </a:r>
          </a:p>
          <a:p>
            <a:r>
              <a:rPr lang="bn-BD" sz="4000" dirty="0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বিভিন্ন প্রকার গতির মধ্যে পার্থক্য করতে পারবে।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183" y="4144165"/>
            <a:ext cx="2952750" cy="15430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97454" y="5971481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Shonar Bangla" panose="020B0502040204020203" pitchFamily="34" charset="0"/>
                <a:cs typeface="Shonar Bangla" panose="020B0502040204020203" pitchFamily="34" charset="0"/>
              </a:rPr>
              <a:t>চলন্ত </a:t>
            </a:r>
            <a:r>
              <a:rPr lang="bn-BD" sz="2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গাড়ী</a:t>
            </a:r>
            <a:endParaRPr lang="en-US" sz="24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653" y="3752272"/>
            <a:ext cx="2143125" cy="214312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823793" y="6057876"/>
            <a:ext cx="1763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চলন্ত পাখা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59632" y="260648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2060"/>
                </a:solidFill>
              </a:rPr>
              <a:t>ছবিগুলো লক্ষ্য কর- </a:t>
            </a: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890323"/>
            <a:ext cx="1333430" cy="225064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59632" y="3231373"/>
            <a:ext cx="2304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স্থির</a:t>
            </a:r>
            <a:r>
              <a:rPr lang="en-US" sz="2400" dirty="0"/>
              <a:t> </a:t>
            </a:r>
            <a:r>
              <a:rPr lang="en-US" sz="2400" dirty="0" err="1"/>
              <a:t>দাঁড়িয়ে</a:t>
            </a:r>
            <a:r>
              <a:rPr lang="en-US" sz="2400" dirty="0"/>
              <a:t> </a:t>
            </a:r>
            <a:r>
              <a:rPr lang="en-US" sz="2400" dirty="0" err="1"/>
              <a:t>থাকা</a:t>
            </a:r>
            <a:r>
              <a:rPr lang="en-US" sz="2400" dirty="0"/>
              <a:t> </a:t>
            </a:r>
            <a:r>
              <a:rPr lang="en-US" sz="2400" dirty="0" err="1"/>
              <a:t>মানুষ</a:t>
            </a:r>
            <a:endParaRPr lang="en-IN" sz="2400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698" y="783868"/>
            <a:ext cx="1990725" cy="22955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12161" y="3301701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স্থির বস্তু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3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পাঠ</a:t>
            </a:r>
            <a:r>
              <a:rPr lang="en-US" sz="6000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শিরোনাম</a:t>
            </a:r>
            <a:endParaRPr lang="en-IN" sz="6000" dirty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স্থিতি</a:t>
            </a:r>
            <a:r>
              <a:rPr lang="en-US" sz="3600" dirty="0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ও </a:t>
            </a:r>
            <a:r>
              <a:rPr lang="en-US" sz="3600" dirty="0" err="1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গতি</a:t>
            </a:r>
            <a:r>
              <a:rPr lang="en-US" sz="3600" dirty="0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সংক্রান্ত</a:t>
            </a:r>
            <a:r>
              <a:rPr lang="en-US" sz="3600" dirty="0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বিভিন্ন</a:t>
            </a:r>
            <a:r>
              <a:rPr lang="en-US" sz="3600" dirty="0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রাশি,মাত্রা</a:t>
            </a:r>
            <a:r>
              <a:rPr lang="en-US" sz="3600" dirty="0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ও </a:t>
            </a:r>
            <a:r>
              <a:rPr lang="en-US" sz="3600" dirty="0" err="1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একক</a:t>
            </a:r>
            <a:r>
              <a:rPr lang="bn-BD" sz="3600" dirty="0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নির্ণয় ।</a:t>
            </a:r>
            <a:endParaRPr lang="en-US" sz="3600" dirty="0" smtClean="0">
              <a:solidFill>
                <a:srgbClr val="C0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4892661" y="5024908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উড়ো</a:t>
            </a:r>
            <a:r>
              <a:rPr lang="en-US" sz="24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জাহাজ</a:t>
            </a:r>
            <a:r>
              <a:rPr lang="en-US" sz="2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4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উড়ে</a:t>
            </a:r>
            <a:r>
              <a:rPr lang="en-US" sz="2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4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যাচ্ছে</a:t>
            </a:r>
            <a:endParaRPr lang="en-IN" sz="24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755372"/>
            <a:ext cx="3066795" cy="20408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778422"/>
            <a:ext cx="3096344" cy="209312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03648" y="5092376"/>
            <a:ext cx="227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স্থির প্রাণী </a:t>
            </a:r>
            <a:endParaRPr lang="en-US" sz="24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0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স্থিতিশীল</a:t>
            </a:r>
            <a:r>
              <a:rPr lang="en-US" sz="3600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বা</a:t>
            </a:r>
            <a:r>
              <a:rPr lang="en-US" sz="3600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স্থির</a:t>
            </a:r>
            <a:r>
              <a:rPr lang="en-US" sz="3600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বস্তু</a:t>
            </a:r>
            <a:r>
              <a:rPr lang="en-US" sz="3600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এবং</a:t>
            </a:r>
            <a:r>
              <a:rPr lang="en-US" sz="3600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গতিশীল</a:t>
            </a:r>
            <a:r>
              <a:rPr lang="en-US" sz="3600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বস্তু</a:t>
            </a:r>
            <a:r>
              <a:rPr lang="en-US" sz="3600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বলতে</a:t>
            </a:r>
            <a:r>
              <a:rPr lang="en-US" sz="3600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কি</a:t>
            </a:r>
            <a:r>
              <a:rPr lang="en-US" sz="3600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বুঝায়</a:t>
            </a:r>
            <a:r>
              <a:rPr lang="en-US" sz="3600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?</a:t>
            </a:r>
            <a:endParaRPr lang="en-IN" sz="3600" dirty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সময়ের</a:t>
            </a:r>
            <a:r>
              <a:rPr lang="en-US" sz="28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পরিবর্তনের</a:t>
            </a:r>
            <a:r>
              <a:rPr lang="en-US" sz="28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সাথে</a:t>
            </a:r>
            <a:r>
              <a:rPr lang="en-US" sz="28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পারিপার্শ্বের</a:t>
            </a:r>
            <a:r>
              <a:rPr lang="en-US" sz="28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সাপেক্ষে</a:t>
            </a:r>
            <a:r>
              <a:rPr lang="en-US" sz="2800" dirty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যখন</a:t>
            </a:r>
            <a:r>
              <a:rPr lang="en-US" sz="2800" dirty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কোন</a:t>
            </a:r>
            <a:r>
              <a:rPr lang="en-US" sz="28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বস্তুর</a:t>
            </a:r>
            <a:r>
              <a:rPr lang="en-US" sz="28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অবস্থানের</a:t>
            </a:r>
            <a:r>
              <a:rPr lang="en-US" sz="28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পরিবর্তন</a:t>
            </a:r>
            <a:r>
              <a:rPr lang="en-US" sz="28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ঘটেনা,তখন</a:t>
            </a:r>
            <a:r>
              <a:rPr lang="en-US" sz="28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ঐ </a:t>
            </a:r>
            <a:r>
              <a:rPr lang="en-US" sz="2800" dirty="0" err="1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বস্তুকে</a:t>
            </a:r>
            <a:r>
              <a:rPr lang="en-US" sz="28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স্থিতিশীল</a:t>
            </a:r>
            <a:r>
              <a:rPr lang="en-US" sz="28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বা</a:t>
            </a:r>
            <a:r>
              <a:rPr lang="en-US" sz="28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স্থির</a:t>
            </a:r>
            <a:r>
              <a:rPr lang="en-US" sz="28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বস্তু</a:t>
            </a:r>
            <a:r>
              <a:rPr lang="en-US" sz="28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বলে</a:t>
            </a:r>
            <a:r>
              <a:rPr lang="en-US" sz="28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rgbClr val="00B0F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>
              <a:buNone/>
            </a:pPr>
            <a:endParaRPr lang="en-US" sz="2800" dirty="0" smtClean="0">
              <a:solidFill>
                <a:srgbClr val="00B0F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rgbClr val="00B0F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সময়ের</a:t>
            </a:r>
            <a:r>
              <a:rPr lang="en-US" sz="28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পরিবর্তনের</a:t>
            </a:r>
            <a:r>
              <a:rPr lang="en-US" sz="28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সাথে</a:t>
            </a:r>
            <a:r>
              <a:rPr lang="en-US" sz="28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পারিপার্শ্বের</a:t>
            </a:r>
            <a:r>
              <a:rPr lang="en-US" sz="28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সাপেক্ষে</a:t>
            </a:r>
            <a:r>
              <a:rPr lang="en-US" sz="28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যখন</a:t>
            </a:r>
            <a:r>
              <a:rPr lang="en-US" sz="28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কোন</a:t>
            </a:r>
            <a:r>
              <a:rPr lang="en-US" sz="28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বস্তুর</a:t>
            </a:r>
            <a:r>
              <a:rPr lang="en-US" sz="28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অবস্থানের</a:t>
            </a:r>
            <a:r>
              <a:rPr lang="en-US" sz="28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পরিবর্তন</a:t>
            </a:r>
            <a:r>
              <a:rPr lang="en-US" sz="28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ঘটে</a:t>
            </a:r>
            <a:r>
              <a:rPr lang="en-US" sz="28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, </a:t>
            </a:r>
            <a:r>
              <a:rPr lang="en-US" sz="2800" dirty="0" err="1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তখন</a:t>
            </a:r>
            <a:r>
              <a:rPr lang="en-US" sz="28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তাকে</a:t>
            </a:r>
            <a:r>
              <a:rPr lang="en-US" sz="28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গতিশীল</a:t>
            </a:r>
            <a:r>
              <a:rPr lang="en-US" sz="28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বস্তু</a:t>
            </a:r>
            <a:r>
              <a:rPr lang="en-US" sz="28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বলে</a:t>
            </a:r>
            <a:r>
              <a:rPr lang="en-US" sz="2800" dirty="0" smtClean="0">
                <a:solidFill>
                  <a:srgbClr val="00B0F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4" name="Picture 3" descr="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807524"/>
            <a:ext cx="2643206" cy="1214446"/>
          </a:xfrm>
          <a:prstGeom prst="rect">
            <a:avLst/>
          </a:prstGeom>
        </p:spPr>
      </p:pic>
      <p:pic>
        <p:nvPicPr>
          <p:cNvPr id="5" name="Picture 4" descr="4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5003869"/>
            <a:ext cx="2571768" cy="17859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431152" y="3198625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স্থির</a:t>
            </a:r>
            <a:r>
              <a:rPr lang="en-US" dirty="0" smtClean="0"/>
              <a:t> </a:t>
            </a:r>
            <a:r>
              <a:rPr lang="en-US" dirty="0" err="1" smtClean="0"/>
              <a:t>ফল</a:t>
            </a:r>
            <a:endParaRPr lang="en-IN" dirty="0"/>
          </a:p>
        </p:txBody>
      </p:sp>
      <p:sp>
        <p:nvSpPr>
          <p:cNvPr id="8" name="TextBox 7"/>
          <p:cNvSpPr txBox="1"/>
          <p:nvPr/>
        </p:nvSpPr>
        <p:spPr>
          <a:xfrm>
            <a:off x="7164288" y="5445224"/>
            <a:ext cx="1819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শিশু</a:t>
            </a:r>
            <a:r>
              <a:rPr lang="en-US" dirty="0" smtClean="0"/>
              <a:t> </a:t>
            </a:r>
            <a:r>
              <a:rPr lang="en-US" dirty="0" err="1" smtClean="0"/>
              <a:t>সাইকেল</a:t>
            </a:r>
            <a:r>
              <a:rPr lang="en-US" dirty="0" smtClean="0"/>
              <a:t> </a:t>
            </a:r>
            <a:r>
              <a:rPr lang="en-US" dirty="0" err="1" smtClean="0"/>
              <a:t>চালাচ্ছে</a:t>
            </a:r>
            <a:endParaRPr lang="en-IN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গতির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প্রকারভেদঃ</a:t>
            </a:r>
            <a:endParaRPr lang="en-IN" dirty="0">
              <a:solidFill>
                <a:schemeClr val="bg2">
                  <a:lumMod val="50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>
              <a:buNone/>
            </a:pP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3200" dirty="0" err="1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রৈখিক</a:t>
            </a:r>
            <a:r>
              <a:rPr lang="en-US" sz="3200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গতি</a:t>
            </a:r>
            <a:endParaRPr lang="en-US" sz="3200" dirty="0" smtClean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3200" dirty="0" err="1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ঘূর্ণন</a:t>
            </a:r>
            <a:r>
              <a:rPr lang="en-US" sz="3200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গতি</a:t>
            </a:r>
            <a:endParaRPr lang="en-US" sz="3200" dirty="0" smtClean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3500" dirty="0" err="1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চলন</a:t>
            </a:r>
            <a:r>
              <a:rPr lang="en-US" sz="3500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গতি</a:t>
            </a:r>
            <a:endParaRPr lang="en-US" sz="3500" dirty="0" smtClean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3500" dirty="0" err="1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পর্যাবৃত্ত</a:t>
            </a:r>
            <a:r>
              <a:rPr lang="en-US" sz="3500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গতি</a:t>
            </a:r>
            <a:endParaRPr lang="en-US" sz="3500" dirty="0" smtClean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3500" dirty="0" err="1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স্পন্দন</a:t>
            </a:r>
            <a:r>
              <a:rPr lang="en-US" sz="3500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গতি</a:t>
            </a:r>
            <a:endParaRPr lang="en-US" sz="3500" dirty="0" smtClean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endParaRPr lang="en-IN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 descr="k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1782" y="1499676"/>
            <a:ext cx="1904994" cy="1143008"/>
          </a:xfrm>
          <a:prstGeom prst="rect">
            <a:avLst/>
          </a:prstGeom>
        </p:spPr>
      </p:pic>
      <p:pic>
        <p:nvPicPr>
          <p:cNvPr id="5" name="Picture 4" descr="f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1901" y="1690690"/>
            <a:ext cx="2191043" cy="860770"/>
          </a:xfrm>
          <a:prstGeom prst="rect">
            <a:avLst/>
          </a:prstGeom>
        </p:spPr>
      </p:pic>
      <p:pic>
        <p:nvPicPr>
          <p:cNvPr id="6" name="Picture 5" descr="jjjj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3130" y="4928790"/>
            <a:ext cx="2071702" cy="857256"/>
          </a:xfrm>
          <a:prstGeom prst="rect">
            <a:avLst/>
          </a:prstGeom>
        </p:spPr>
      </p:pic>
      <p:pic>
        <p:nvPicPr>
          <p:cNvPr id="7" name="Picture 6" descr="fff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2762" y="3373592"/>
            <a:ext cx="1895469" cy="857256"/>
          </a:xfrm>
          <a:prstGeom prst="rect">
            <a:avLst/>
          </a:prstGeom>
        </p:spPr>
      </p:pic>
      <p:pic>
        <p:nvPicPr>
          <p:cNvPr id="8" name="Picture 7" descr="dd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33556" y="4842930"/>
            <a:ext cx="1958368" cy="160107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91889" y="4528819"/>
            <a:ext cx="2523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পৃথিবী</a:t>
            </a:r>
            <a:r>
              <a:rPr lang="en-US" dirty="0" smtClean="0"/>
              <a:t> </a:t>
            </a:r>
            <a:r>
              <a:rPr lang="en-US" dirty="0" err="1" smtClean="0"/>
              <a:t>সূর্যের</a:t>
            </a:r>
            <a:r>
              <a:rPr lang="en-US" dirty="0" smtClean="0"/>
              <a:t> </a:t>
            </a:r>
            <a:r>
              <a:rPr lang="en-US" dirty="0" err="1" smtClean="0"/>
              <a:t>চারিদিকে</a:t>
            </a:r>
            <a:r>
              <a:rPr lang="en-US" dirty="0" smtClean="0"/>
              <a:t> </a:t>
            </a:r>
            <a:r>
              <a:rPr lang="en-US" dirty="0" err="1" smtClean="0"/>
              <a:t>ঘুরছে</a:t>
            </a:r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4131462" y="284280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পাখা</a:t>
            </a:r>
            <a:r>
              <a:rPr lang="en-US" dirty="0" smtClean="0"/>
              <a:t> </a:t>
            </a:r>
            <a:r>
              <a:rPr lang="en-US" dirty="0" err="1" smtClean="0"/>
              <a:t>ঘুরছে</a:t>
            </a:r>
            <a:endParaRPr lang="en-IN" dirty="0"/>
          </a:p>
        </p:txBody>
      </p:sp>
      <p:sp>
        <p:nvSpPr>
          <p:cNvPr id="11" name="TextBox 10"/>
          <p:cNvSpPr txBox="1"/>
          <p:nvPr/>
        </p:nvSpPr>
        <p:spPr>
          <a:xfrm>
            <a:off x="6576568" y="5911928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কুলি</a:t>
            </a:r>
            <a:r>
              <a:rPr lang="en-US" dirty="0" smtClean="0"/>
              <a:t> </a:t>
            </a:r>
            <a:r>
              <a:rPr lang="en-US" dirty="0" err="1" smtClean="0"/>
              <a:t>মালামাল</a:t>
            </a:r>
            <a:r>
              <a:rPr lang="en-US" dirty="0" smtClean="0"/>
              <a:t> </a:t>
            </a:r>
            <a:r>
              <a:rPr lang="en-US" dirty="0" err="1" smtClean="0"/>
              <a:t>সোজা</a:t>
            </a:r>
            <a:r>
              <a:rPr lang="en-US" dirty="0" smtClean="0"/>
              <a:t> </a:t>
            </a:r>
            <a:r>
              <a:rPr lang="en-US" dirty="0" err="1" smtClean="0"/>
              <a:t>ঠেলছে</a:t>
            </a:r>
            <a:endParaRPr lang="en-IN" dirty="0"/>
          </a:p>
        </p:txBody>
      </p:sp>
      <p:sp>
        <p:nvSpPr>
          <p:cNvPr id="14" name="TextBox 13"/>
          <p:cNvSpPr txBox="1"/>
          <p:nvPr/>
        </p:nvSpPr>
        <p:spPr>
          <a:xfrm>
            <a:off x="6472237" y="278617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গাড়ি</a:t>
            </a:r>
            <a:r>
              <a:rPr lang="en-US" dirty="0" smtClean="0"/>
              <a:t> </a:t>
            </a:r>
            <a:r>
              <a:rPr lang="en-US" dirty="0" err="1" smtClean="0"/>
              <a:t>সোজা</a:t>
            </a:r>
            <a:r>
              <a:rPr lang="en-US" dirty="0" smtClean="0"/>
              <a:t> </a:t>
            </a:r>
            <a:r>
              <a:rPr lang="en-US" dirty="0" err="1" smtClean="0"/>
              <a:t>চলছে</a:t>
            </a:r>
            <a:endParaRPr lang="en-IN" dirty="0"/>
          </a:p>
        </p:txBody>
      </p:sp>
      <p:sp>
        <p:nvSpPr>
          <p:cNvPr id="15" name="TextBox 14"/>
          <p:cNvSpPr txBox="1"/>
          <p:nvPr/>
        </p:nvSpPr>
        <p:spPr>
          <a:xfrm>
            <a:off x="4830496" y="5911928"/>
            <a:ext cx="1917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গিটার</a:t>
            </a:r>
            <a:r>
              <a:rPr lang="en-US" dirty="0" smtClean="0"/>
              <a:t> </a:t>
            </a:r>
            <a:r>
              <a:rPr lang="en-US" dirty="0" err="1" smtClean="0"/>
              <a:t>বাজছে</a:t>
            </a:r>
            <a:endParaRPr lang="en-IN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302" y="3290437"/>
            <a:ext cx="1944048" cy="1165731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ভেক্টর</a:t>
            </a:r>
            <a:r>
              <a:rPr lang="en-US" sz="4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রাশি</a:t>
            </a:r>
            <a:r>
              <a:rPr lang="en-US" sz="4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48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স্কেলার</a:t>
            </a:r>
            <a:r>
              <a:rPr lang="en-US" sz="4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রাশি</a:t>
            </a:r>
            <a:r>
              <a:rPr lang="en-US" sz="4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কাকে</a:t>
            </a:r>
            <a:r>
              <a:rPr lang="en-US" sz="4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বলে</a:t>
            </a:r>
            <a:r>
              <a:rPr lang="en-US" sz="4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?</a:t>
            </a:r>
            <a:endParaRPr lang="en-IN" sz="4800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6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যে</a:t>
            </a:r>
            <a:r>
              <a:rPr lang="en-US" sz="36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সকল</a:t>
            </a:r>
            <a:r>
              <a:rPr lang="en-US" sz="36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ভৌত</a:t>
            </a:r>
            <a:r>
              <a:rPr lang="en-US" sz="36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রাশিকে</a:t>
            </a:r>
            <a:r>
              <a:rPr lang="en-US" sz="36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সম্পূর্নরূপে</a:t>
            </a:r>
            <a:r>
              <a:rPr lang="en-US" sz="36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প্রকাশ</a:t>
            </a:r>
            <a:r>
              <a:rPr lang="en-US" sz="36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করার</a:t>
            </a:r>
            <a:r>
              <a:rPr lang="en-US" sz="36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36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মান</a:t>
            </a:r>
            <a:r>
              <a:rPr lang="en-US" sz="36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36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দিক</a:t>
            </a:r>
            <a:r>
              <a:rPr lang="en-US" sz="36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উভয়ের</a:t>
            </a:r>
            <a:r>
              <a:rPr lang="en-US" sz="36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প্রয়োজন</a:t>
            </a:r>
            <a:r>
              <a:rPr lang="en-US" sz="36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হয়</a:t>
            </a:r>
            <a:r>
              <a:rPr lang="en-US" sz="36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তাদেরকে</a:t>
            </a:r>
            <a:r>
              <a:rPr lang="en-US" sz="36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ভেক্টর</a:t>
            </a:r>
            <a:r>
              <a:rPr lang="en-US" sz="36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রাশি</a:t>
            </a:r>
            <a:r>
              <a:rPr lang="en-US" sz="36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বলে</a:t>
            </a:r>
            <a:r>
              <a:rPr lang="en-US" sz="36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যে</a:t>
            </a:r>
            <a:r>
              <a:rPr lang="en-US" sz="36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সকল</a:t>
            </a:r>
            <a:r>
              <a:rPr lang="en-US" sz="36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ভৌত</a:t>
            </a:r>
            <a:r>
              <a:rPr lang="en-US" sz="36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রাশিকে</a:t>
            </a:r>
            <a:r>
              <a:rPr lang="en-US" sz="36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শুধু</a:t>
            </a:r>
            <a:r>
              <a:rPr lang="en-US" sz="36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মান</a:t>
            </a:r>
            <a:r>
              <a:rPr lang="en-US" sz="36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দিয়ে</a:t>
            </a:r>
            <a:r>
              <a:rPr lang="en-US" sz="36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সম্পূর্নরূপে</a:t>
            </a:r>
            <a:r>
              <a:rPr lang="en-US" sz="36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প্রকাশ</a:t>
            </a:r>
            <a:r>
              <a:rPr lang="en-US" sz="36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করা</a:t>
            </a:r>
            <a:r>
              <a:rPr lang="en-US" sz="36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যায়</a:t>
            </a:r>
            <a:r>
              <a:rPr lang="en-US" sz="36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দিক</a:t>
            </a:r>
            <a:r>
              <a:rPr lang="en-US" sz="36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নির্দেশের</a:t>
            </a:r>
            <a:r>
              <a:rPr lang="en-US" sz="36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প্রয়োজন</a:t>
            </a:r>
            <a:r>
              <a:rPr lang="en-US" sz="36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হয়না</a:t>
            </a:r>
            <a:r>
              <a:rPr lang="en-US" sz="36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তাদেরকে</a:t>
            </a:r>
            <a:r>
              <a:rPr lang="en-US" sz="36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স্কেলার</a:t>
            </a:r>
            <a:r>
              <a:rPr lang="en-US" sz="36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রাশি</a:t>
            </a:r>
            <a:r>
              <a:rPr lang="en-US" sz="36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বলে</a:t>
            </a:r>
            <a:r>
              <a:rPr lang="en-US" sz="36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IN" sz="3600" dirty="0">
              <a:solidFill>
                <a:srgbClr val="0070C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</TotalTime>
  <Words>310</Words>
  <Application>Microsoft Office PowerPoint</Application>
  <PresentationFormat>On-screen Show (4:3)</PresentationFormat>
  <Paragraphs>80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Calibri</vt:lpstr>
      <vt:lpstr>Calibri Light</vt:lpstr>
      <vt:lpstr>Nikosh</vt:lpstr>
      <vt:lpstr>NikoshBAN</vt:lpstr>
      <vt:lpstr>Segoe UI Symbol</vt:lpstr>
      <vt:lpstr>Shonar Bangla</vt:lpstr>
      <vt:lpstr>Vrinda</vt:lpstr>
      <vt:lpstr>Wingdings</vt:lpstr>
      <vt:lpstr>Office Theme</vt:lpstr>
      <vt:lpstr>PowerPoint Presentation</vt:lpstr>
      <vt:lpstr>PowerPoint Presentation</vt:lpstr>
      <vt:lpstr>পাঠ পরিচিতি</vt:lpstr>
      <vt:lpstr>শিখনফল</vt:lpstr>
      <vt:lpstr>PowerPoint Presentation</vt:lpstr>
      <vt:lpstr>পাঠ শিরোনাম</vt:lpstr>
      <vt:lpstr>স্থিতিশীল বা স্থির বস্তু এবং গতিশীল বস্তু বলতে কি বুঝায় ?</vt:lpstr>
      <vt:lpstr>গতির প্রকারভেদঃ</vt:lpstr>
      <vt:lpstr>ভেক্টর রাশি ও স্কেলার রাশি কাকে বলে ?</vt:lpstr>
      <vt:lpstr>কয়েকটি ভেক্টর রাশিঃ</vt:lpstr>
      <vt:lpstr>কয়েকটি স্কেলার রাশিঃ</vt:lpstr>
      <vt:lpstr>একক কাজঃ</vt:lpstr>
      <vt:lpstr>দলীয় কাজঃ</vt:lpstr>
      <vt:lpstr>মূল্যায়ন</vt:lpstr>
      <vt:lpstr>বাড়ীর কাজ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dass -pc</cp:lastModifiedBy>
  <cp:revision>181</cp:revision>
  <dcterms:created xsi:type="dcterms:W3CDTF">2013-07-12T02:45:33Z</dcterms:created>
  <dcterms:modified xsi:type="dcterms:W3CDTF">2019-04-25T08:16:01Z</dcterms:modified>
</cp:coreProperties>
</file>